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Gill Sans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hsF2NP2LV9974Q2H4kDPIyaDCe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starch that is present in potatoes serves as the reaction medium and as a reducing agent.</a:t>
            </a:r>
            <a:endParaRPr/>
          </a:p>
        </p:txBody>
      </p:sp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>
            <a:spLocks noGrp="1"/>
          </p:cNvSpPr>
          <p:nvPr>
            <p:ph type="pic" idx="2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body" idx="1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3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4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body" idx="1"/>
          </p:nvPr>
        </p:nvSpPr>
        <p:spPr>
          <a:xfrm rot="5400000">
            <a:off x="4545009" y="324171"/>
            <a:ext cx="3101983" cy="772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 txBox="1">
            <a:spLocks noGrp="1"/>
          </p:cNvSpPr>
          <p:nvPr>
            <p:ph type="title"/>
          </p:nvPr>
        </p:nvSpPr>
        <p:spPr>
          <a:xfrm rot="5400000">
            <a:off x="6810676" y="2779696"/>
            <a:ext cx="4983480" cy="1298608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body" idx="1"/>
          </p:nvPr>
        </p:nvSpPr>
        <p:spPr>
          <a:xfrm rot="5400000">
            <a:off x="2838640" y="329755"/>
            <a:ext cx="4983480" cy="619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4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body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body" idx="2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0"/>
          <p:cNvSpPr txBox="1"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rgbClr val="6B88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body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3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4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rgbClr val="6B88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" descr="a satellite view of the Earth"/>
          <p:cNvPicPr preferRelativeResize="0"/>
          <p:nvPr/>
        </p:nvPicPr>
        <p:blipFill rotWithShape="1">
          <a:blip r:embed="rId3">
            <a:alphaModFix/>
          </a:blip>
          <a:srcRect t="3125" b="3125"/>
          <a:stretch/>
        </p:blipFill>
        <p:spPr>
          <a:xfrm>
            <a:off x="7" y="182710"/>
            <a:ext cx="12191977" cy="685799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800"/>
          </a:xfrm>
          <a:prstGeom prst="rect">
            <a:avLst/>
          </a:prstGeom>
          <a:solidFill>
            <a:schemeClr val="dk1">
              <a:alpha val="60000"/>
            </a:schemeClr>
          </a:solidFill>
          <a:ln w="38100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rPr lang="en-US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3-D PRINTED </a:t>
            </a:r>
            <a:r>
              <a:rPr lang="en-US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MICROCILIA</a:t>
            </a:r>
            <a:r>
              <a:rPr lang="en-US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FOR THE REMOVAL OF BIOFILM</a:t>
            </a:r>
            <a:endParaRPr/>
          </a:p>
        </p:txBody>
      </p:sp>
      <p:sp>
        <p:nvSpPr>
          <p:cNvPr id="104" name="Google Shape;104;p1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00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By: Tiphanie Pfefferle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Northern Arizona University</a:t>
            </a:r>
            <a:endParaRPr/>
          </a:p>
        </p:txBody>
      </p:sp>
      <p:sp>
        <p:nvSpPr>
          <p:cNvPr id="105" name="Google Shape;105;p1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0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"/>
          <p:cNvSpPr txBox="1">
            <a:spLocks noGrp="1"/>
          </p:cNvSpPr>
          <p:nvPr>
            <p:ph type="title"/>
          </p:nvPr>
        </p:nvSpPr>
        <p:spPr>
          <a:xfrm>
            <a:off x="2231144" y="521179"/>
            <a:ext cx="7729800" cy="1188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3200"/>
              <a:t>ACKNOWLEDGMENTS</a:t>
            </a:r>
            <a:endParaRPr sz="3200"/>
          </a:p>
        </p:txBody>
      </p:sp>
      <p:grpSp>
        <p:nvGrpSpPr>
          <p:cNvPr id="224" name="Google Shape;224;p10"/>
          <p:cNvGrpSpPr/>
          <p:nvPr/>
        </p:nvGrpSpPr>
        <p:grpSpPr>
          <a:xfrm>
            <a:off x="1699496" y="2123627"/>
            <a:ext cx="8793025" cy="2234847"/>
            <a:chOff x="1328433" y="2159177"/>
            <a:chExt cx="8793025" cy="2234847"/>
          </a:xfrm>
        </p:grpSpPr>
        <p:pic>
          <p:nvPicPr>
            <p:cNvPr id="225" name="Google Shape;225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885586" y="2252973"/>
              <a:ext cx="1533524" cy="2047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0" descr="A picture containing umbrella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99767" y="2159177"/>
              <a:ext cx="2121691" cy="2234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28433" y="2444056"/>
              <a:ext cx="2341895" cy="16650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8" name="Google Shape;228;p10"/>
          <p:cNvSpPr txBox="1"/>
          <p:nvPr/>
        </p:nvSpPr>
        <p:spPr>
          <a:xfrm>
            <a:off x="2632958" y="5460280"/>
            <a:ext cx="6926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Thank you to Dr. Stephanie Hurst for accepting me into her 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research 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group and encouraging me as a chemist. I want to thank my laboratory partners 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Michael Moghadasnia, 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Patrick Cross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,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Alexandra Novacek, Justin Case, 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Andrew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Foss, and Ryan Evans.</a:t>
            </a:r>
            <a:endParaRPr/>
          </a:p>
        </p:txBody>
      </p:sp>
      <p:sp>
        <p:nvSpPr>
          <p:cNvPr id="229" name="Google Shape;229;p10"/>
          <p:cNvSpPr txBox="1"/>
          <p:nvPr/>
        </p:nvSpPr>
        <p:spPr>
          <a:xfrm>
            <a:off x="2455508" y="4505725"/>
            <a:ext cx="7281000" cy="8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Funding for this project was provided through the NAU/NASA Space Grant Undergraduate Research Scholarship Program. Thank you to 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Paloma Davidson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and Dr. Nadine Barlow for your guidance on our presentations.</a:t>
            </a:r>
            <a:endParaRPr/>
          </a:p>
        </p:txBody>
      </p:sp>
      <p:sp>
        <p:nvSpPr>
          <p:cNvPr id="230" name="Google Shape;230;p10"/>
          <p:cNvSpPr txBox="1"/>
          <p:nvPr/>
        </p:nvSpPr>
        <p:spPr>
          <a:xfrm>
            <a:off x="11704525" y="71475"/>
            <a:ext cx="5481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 txBox="1">
            <a:spLocks noGrp="1"/>
          </p:cNvSpPr>
          <p:nvPr>
            <p:ph type="title"/>
          </p:nvPr>
        </p:nvSpPr>
        <p:spPr>
          <a:xfrm>
            <a:off x="1624713" y="4151386"/>
            <a:ext cx="8991600" cy="12648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ill Sans"/>
              <a:buNone/>
            </a:pPr>
            <a:r>
              <a:rPr lang="en-US" sz="3200"/>
              <a:t>BIOFILM CAN CAUSE HARM TO THE SPACECRAFT AND THOSE ON IT</a:t>
            </a: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1347032" y="640555"/>
            <a:ext cx="9498768" cy="3312058"/>
          </a:xfrm>
          <a:prstGeom prst="rect">
            <a:avLst/>
          </a:prstGeom>
          <a:noFill/>
          <a:ln w="317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534798" y="806112"/>
            <a:ext cx="9171300" cy="298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13" name="Google Shape;113;p2"/>
          <p:cNvGrpSpPr/>
          <p:nvPr/>
        </p:nvGrpSpPr>
        <p:grpSpPr>
          <a:xfrm>
            <a:off x="1789064" y="1160765"/>
            <a:ext cx="8662899" cy="2268234"/>
            <a:chOff x="1750685" y="1160765"/>
            <a:chExt cx="8662899" cy="2268234"/>
          </a:xfrm>
        </p:grpSpPr>
        <p:pic>
          <p:nvPicPr>
            <p:cNvPr id="114" name="Google Shape;11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50685" y="1171959"/>
              <a:ext cx="2632773" cy="2245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2" descr="A picture containing weapon, sitting, photo, woode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05190" y="1176163"/>
              <a:ext cx="2632777" cy="2237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59699" y="1160765"/>
              <a:ext cx="2753885" cy="22682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2"/>
          <p:cNvSpPr txBox="1"/>
          <p:nvPr/>
        </p:nvSpPr>
        <p:spPr>
          <a:xfrm>
            <a:off x="1624713" y="5416148"/>
            <a:ext cx="8991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Escherichia coli</a:t>
            </a:r>
            <a:r>
              <a:rPr lang="en-US"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US" sz="1800" i="1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Pseudomonas aeruginosa</a:t>
            </a:r>
            <a:r>
              <a:rPr lang="en-US"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and </a:t>
            </a:r>
            <a:r>
              <a:rPr lang="en-US" sz="1800" i="1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Streptococcus equi </a:t>
            </a:r>
            <a:r>
              <a:rPr lang="en-US"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are common bacteria that make up </a:t>
            </a:r>
            <a:r>
              <a:rPr lang="en-US"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biofilm</a:t>
            </a:r>
            <a:r>
              <a:rPr lang="en-US" sz="180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s. </a:t>
            </a:r>
            <a:endParaRPr sz="180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8" name="Google Shape;118;p2"/>
          <p:cNvSpPr txBox="1"/>
          <p:nvPr/>
        </p:nvSpPr>
        <p:spPr>
          <a:xfrm>
            <a:off x="7188600" y="6211675"/>
            <a:ext cx="5121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Vasilescu, S. The Science Behind Biofilms and Their Impact on Cooling Towers https://www.watertechonline.com/process-water/article/16210901/the-science-behind-biofilms-and-their-impact-on-cooling-towers (accessed Feb 21, 2020).</a:t>
            </a: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0" y="6211675"/>
            <a:ext cx="6045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Zea, L.; Nisar, Z.; Rubin, P.; Cortesão, M.; Luo, J.; McBride, S. A.; Moeller, R.; Klaus, D.; Müller, D.; Varanasi, K. K.; et al. Design of a Spaceflight Biofilm Experiment. </a:t>
            </a:r>
            <a:r>
              <a:rPr lang="en-US" sz="120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Acta Astronaut.</a:t>
            </a: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2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2018</a:t>
            </a: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US" sz="120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148</a:t>
            </a: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(December 2017), 294–300. https://doi.org/10.1016/j.actaastro.2018.04.039.</a:t>
            </a:r>
            <a:endParaRPr/>
          </a:p>
        </p:txBody>
      </p:sp>
      <p:sp>
        <p:nvSpPr>
          <p:cNvPr id="120" name="Google Shape;120;p2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>
            <a:spLocks noGrp="1"/>
          </p:cNvSpPr>
          <p:nvPr>
            <p:ph type="title"/>
          </p:nvPr>
        </p:nvSpPr>
        <p:spPr>
          <a:xfrm>
            <a:off x="8340090" y="2159156"/>
            <a:ext cx="3272782" cy="2166883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3200"/>
              <a:t>HOW CAN WE REDUCE THIS BUILD UP?</a:t>
            </a:r>
            <a:endParaRPr sz="3200"/>
          </a:p>
        </p:txBody>
      </p:sp>
      <p:sp>
        <p:nvSpPr>
          <p:cNvPr id="126" name="Google Shape;126;p3"/>
          <p:cNvSpPr/>
          <p:nvPr/>
        </p:nvSpPr>
        <p:spPr>
          <a:xfrm>
            <a:off x="1" y="0"/>
            <a:ext cx="74886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4572000" y="321731"/>
            <a:ext cx="2773800" cy="2065800"/>
          </a:xfrm>
          <a:prstGeom prst="rect">
            <a:avLst/>
          </a:prstGeom>
          <a:solidFill>
            <a:srgbClr val="6B889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321732" y="4157447"/>
            <a:ext cx="4111200" cy="2378700"/>
          </a:xfrm>
          <a:prstGeom prst="rect">
            <a:avLst/>
          </a:prstGeom>
          <a:solidFill>
            <a:srgbClr val="6B889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9" name="Google Shape;129;p3"/>
          <p:cNvPicPr preferRelativeResize="0"/>
          <p:nvPr/>
        </p:nvPicPr>
        <p:blipFill rotWithShape="1">
          <a:blip r:embed="rId3">
            <a:alphaModFix/>
          </a:blip>
          <a:srcRect l="19455" t="33031" r="4500" b="8573"/>
          <a:stretch/>
        </p:blipFill>
        <p:spPr>
          <a:xfrm>
            <a:off x="4725506" y="3124200"/>
            <a:ext cx="2620257" cy="302584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"/>
          <p:cNvSpPr txBox="1"/>
          <p:nvPr/>
        </p:nvSpPr>
        <p:spPr>
          <a:xfrm>
            <a:off x="425611" y="4396321"/>
            <a:ext cx="3903300" cy="22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Gill Sans"/>
                <a:ea typeface="Gill Sans"/>
                <a:cs typeface="Gill Sans"/>
                <a:sym typeface="Gill Sans"/>
              </a:rPr>
              <a:t>Cilia - are small hair-like protuberances on the outside of eukaryotic cells. They are primarily responsible for locomotion, either of the cell itself or of fluids on the cell surface.</a:t>
            </a:r>
            <a:endParaRPr sz="20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1" name="Google Shape;131;p3"/>
          <p:cNvSpPr txBox="1"/>
          <p:nvPr/>
        </p:nvSpPr>
        <p:spPr>
          <a:xfrm>
            <a:off x="4861291" y="846833"/>
            <a:ext cx="2348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two main 3-D printers are filament and resin printers. </a:t>
            </a:r>
            <a:endParaRPr/>
          </a:p>
        </p:txBody>
      </p:sp>
      <p:pic>
        <p:nvPicPr>
          <p:cNvPr id="132" name="Google Shape;132;p3"/>
          <p:cNvPicPr preferRelativeResize="0"/>
          <p:nvPr/>
        </p:nvPicPr>
        <p:blipFill rotWithShape="1">
          <a:blip r:embed="rId4">
            <a:alphaModFix/>
          </a:blip>
          <a:srcRect r="134" b="2645"/>
          <a:stretch/>
        </p:blipFill>
        <p:spPr>
          <a:xfrm>
            <a:off x="625928" y="99601"/>
            <a:ext cx="3502664" cy="397641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"/>
          <p:cNvSpPr/>
          <p:nvPr/>
        </p:nvSpPr>
        <p:spPr>
          <a:xfrm>
            <a:off x="7488635" y="5605132"/>
            <a:ext cx="42671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Aldrich, A. Z. Assembling the Facts of Cilia Assembly and Function https://today.uconn.edu/school-stories/cilia-function/# (accessed Feb 21, 2020).</a:t>
            </a: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7488635" y="6251463"/>
            <a:ext cx="34300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Dunbar, B. International Space Station’s 3-D Printer https://www.nasa.gov/content/international-space-station-s-3-d-printer (accessed Feb 21, 2019).</a:t>
            </a:r>
            <a:endParaRPr/>
          </a:p>
        </p:txBody>
      </p:sp>
      <p:sp>
        <p:nvSpPr>
          <p:cNvPr id="135" name="Google Shape;135;p3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p3"/>
          <p:cNvSpPr txBox="1"/>
          <p:nvPr/>
        </p:nvSpPr>
        <p:spPr>
          <a:xfrm>
            <a:off x="48313" y="6536275"/>
            <a:ext cx="73920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Biologydictionary.net Editors. Cilium https://biologydictionary.net/cilium/(accessed Apr 2, 2019).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"/>
          <p:cNvSpPr txBox="1">
            <a:spLocks noGrp="1"/>
          </p:cNvSpPr>
          <p:nvPr>
            <p:ph type="title"/>
          </p:nvPr>
        </p:nvSpPr>
        <p:spPr>
          <a:xfrm>
            <a:off x="2574388" y="377646"/>
            <a:ext cx="6795164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3200"/>
              <a:t>PRINTING WITH RESIN</a:t>
            </a:r>
            <a:endParaRPr sz="3200"/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3">
            <a:alphaModFix/>
          </a:blip>
          <a:srcRect l="10000" t="4233" r="7734" b="22079"/>
          <a:stretch/>
        </p:blipFill>
        <p:spPr>
          <a:xfrm>
            <a:off x="1012325" y="1994475"/>
            <a:ext cx="4651148" cy="30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4374" y="1994475"/>
            <a:ext cx="5040951" cy="30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"/>
          <p:cNvSpPr txBox="1"/>
          <p:nvPr/>
        </p:nvSpPr>
        <p:spPr>
          <a:xfrm>
            <a:off x="1874275" y="5164850"/>
            <a:ext cx="8195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Issues that can arise while printing include fluorinated ethylene propylene (FEP) film integrity and whether or not the model adheres to the build plate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/>
          </a:p>
        </p:txBody>
      </p:sp>
      <p:sp>
        <p:nvSpPr>
          <p:cNvPr id="145" name="Google Shape;145;p4"/>
          <p:cNvSpPr/>
          <p:nvPr/>
        </p:nvSpPr>
        <p:spPr>
          <a:xfrm>
            <a:off x="0" y="6211675"/>
            <a:ext cx="46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Biehler, J. A Week with the Anycubic Photon resin 3D printer https://johnbiehler.com/2019/01/29/a-week-with-the-anycubic-photon-resin-3d-printer/ (accessed Feb 21, 2020).</a:t>
            </a:r>
            <a:endParaRPr/>
          </a:p>
        </p:txBody>
      </p:sp>
      <p:sp>
        <p:nvSpPr>
          <p:cNvPr id="146" name="Google Shape;146;p4"/>
          <p:cNvSpPr/>
          <p:nvPr/>
        </p:nvSpPr>
        <p:spPr>
          <a:xfrm>
            <a:off x="7750629" y="6211669"/>
            <a:ext cx="44413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Additive Manufacturing Research Group https://www.lboro.ac.uk/research/amrg/about/the7categoriesofadditivemanufacturing/vatphotopolymerisation/ (accessed Feb 21, 2020).</a:t>
            </a:r>
            <a:endParaRPr/>
          </a:p>
        </p:txBody>
      </p:sp>
      <p:sp>
        <p:nvSpPr>
          <p:cNvPr id="147" name="Google Shape;147;p4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 txBox="1">
            <a:spLocks noGrp="1"/>
          </p:cNvSpPr>
          <p:nvPr>
            <p:ph type="title"/>
          </p:nvPr>
        </p:nvSpPr>
        <p:spPr>
          <a:xfrm>
            <a:off x="1600620" y="4249485"/>
            <a:ext cx="8991600" cy="12648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ill Sans"/>
              <a:buNone/>
            </a:pPr>
            <a:r>
              <a:rPr lang="en-US" sz="3200"/>
              <a:t>THE NUMBER ONE ISSUE WAS RESIN TEMPERATURE… </a:t>
            </a:r>
            <a:endParaRPr/>
          </a:p>
        </p:txBody>
      </p:sp>
      <p:sp>
        <p:nvSpPr>
          <p:cNvPr id="153" name="Google Shape;153;p5"/>
          <p:cNvSpPr/>
          <p:nvPr/>
        </p:nvSpPr>
        <p:spPr>
          <a:xfrm>
            <a:off x="1347032" y="640555"/>
            <a:ext cx="9498768" cy="3312058"/>
          </a:xfrm>
          <a:prstGeom prst="rect">
            <a:avLst/>
          </a:prstGeom>
          <a:noFill/>
          <a:ln w="317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1510700" y="806112"/>
            <a:ext cx="9171432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55" name="Google Shape;155;p5"/>
          <p:cNvGrpSpPr/>
          <p:nvPr/>
        </p:nvGrpSpPr>
        <p:grpSpPr>
          <a:xfrm>
            <a:off x="1821566" y="1199407"/>
            <a:ext cx="8549707" cy="2138135"/>
            <a:chOff x="1818610" y="1221069"/>
            <a:chExt cx="8549707" cy="2138135"/>
          </a:xfrm>
        </p:grpSpPr>
        <p:pic>
          <p:nvPicPr>
            <p:cNvPr id="156" name="Google Shape;156;p5"/>
            <p:cNvPicPr preferRelativeResize="0"/>
            <p:nvPr/>
          </p:nvPicPr>
          <p:blipFill rotWithShape="1">
            <a:blip r:embed="rId3">
              <a:alphaModFix/>
            </a:blip>
            <a:srcRect l="20097" t="24835" r="14534" b="35589"/>
            <a:stretch/>
          </p:blipFill>
          <p:spPr>
            <a:xfrm>
              <a:off x="1818610" y="1221069"/>
              <a:ext cx="2632773" cy="2125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5"/>
            <p:cNvPicPr preferRelativeResize="0"/>
            <p:nvPr/>
          </p:nvPicPr>
          <p:blipFill rotWithShape="1">
            <a:blip r:embed="rId4">
              <a:alphaModFix/>
            </a:blip>
            <a:srcRect l="16066" t="11528" r="15022" b="20112"/>
            <a:stretch/>
          </p:blipFill>
          <p:spPr>
            <a:xfrm>
              <a:off x="4821818" y="1233965"/>
              <a:ext cx="2632772" cy="2125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5"/>
            <p:cNvPicPr preferRelativeResize="0"/>
            <p:nvPr/>
          </p:nvPicPr>
          <p:blipFill rotWithShape="1">
            <a:blip r:embed="rId5">
              <a:alphaModFix/>
            </a:blip>
            <a:srcRect l="13858" t="11285" r="10439"/>
            <a:stretch/>
          </p:blipFill>
          <p:spPr>
            <a:xfrm>
              <a:off x="7842573" y="1233964"/>
              <a:ext cx="2525744" cy="21252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p5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 txBox="1">
            <a:spLocks noGrp="1"/>
          </p:cNvSpPr>
          <p:nvPr>
            <p:ph type="title"/>
          </p:nvPr>
        </p:nvSpPr>
        <p:spPr>
          <a:xfrm>
            <a:off x="2231136" y="356837"/>
            <a:ext cx="7729800" cy="1188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3200"/>
              <a:t>TO FIX THIS ISSUE…</a:t>
            </a:r>
            <a:endParaRPr sz="3200"/>
          </a:p>
        </p:txBody>
      </p:sp>
      <p:sp>
        <p:nvSpPr>
          <p:cNvPr id="165" name="Google Shape;165;p6"/>
          <p:cNvSpPr txBox="1"/>
          <p:nvPr/>
        </p:nvSpPr>
        <p:spPr>
          <a:xfrm>
            <a:off x="2618400" y="5785000"/>
            <a:ext cx="69552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…we built our own heating unit from scratch! This included strippng multiple cords and soldering the correct wires together.</a:t>
            </a:r>
            <a:endParaRPr/>
          </a:p>
        </p:txBody>
      </p:sp>
      <p:grpSp>
        <p:nvGrpSpPr>
          <p:cNvPr id="166" name="Google Shape;166;p6"/>
          <p:cNvGrpSpPr/>
          <p:nvPr/>
        </p:nvGrpSpPr>
        <p:grpSpPr>
          <a:xfrm>
            <a:off x="1528687" y="1946286"/>
            <a:ext cx="9134626" cy="3675062"/>
            <a:chOff x="1528687" y="1946286"/>
            <a:chExt cx="9134626" cy="3675062"/>
          </a:xfrm>
        </p:grpSpPr>
        <p:pic>
          <p:nvPicPr>
            <p:cNvPr id="167" name="Google Shape;167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28687" y="1946286"/>
              <a:ext cx="4028051" cy="3666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6"/>
            <p:cNvPicPr preferRelativeResize="0"/>
            <p:nvPr/>
          </p:nvPicPr>
          <p:blipFill rotWithShape="1">
            <a:blip r:embed="rId4">
              <a:alphaModFix/>
            </a:blip>
            <a:srcRect t="20388" b="5202"/>
            <a:stretch/>
          </p:blipFill>
          <p:spPr>
            <a:xfrm>
              <a:off x="6844043" y="1946286"/>
              <a:ext cx="3819270" cy="36750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"/>
          <p:cNvSpPr txBox="1"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ill Sans"/>
              <a:buNone/>
            </a:pPr>
            <a:r>
              <a:rPr lang="en-US" sz="3200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…HEATING THE RESIN RESULTED IN SUCCESSFUL PRINTS</a:t>
            </a:r>
            <a:endParaRPr/>
          </a:p>
        </p:txBody>
      </p:sp>
      <p:sp>
        <p:nvSpPr>
          <p:cNvPr id="175" name="Google Shape;175;p7"/>
          <p:cNvSpPr/>
          <p:nvPr/>
        </p:nvSpPr>
        <p:spPr>
          <a:xfrm>
            <a:off x="1347032" y="640555"/>
            <a:ext cx="9498768" cy="3312058"/>
          </a:xfrm>
          <a:prstGeom prst="rect">
            <a:avLst/>
          </a:prstGeom>
          <a:noFill/>
          <a:ln w="317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" name="Google Shape;176;p7"/>
          <p:cNvSpPr/>
          <p:nvPr/>
        </p:nvSpPr>
        <p:spPr>
          <a:xfrm>
            <a:off x="1510700" y="806112"/>
            <a:ext cx="9171432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7" name="Google Shape;177;p7"/>
          <p:cNvPicPr preferRelativeResize="0"/>
          <p:nvPr/>
        </p:nvPicPr>
        <p:blipFill rotWithShape="1">
          <a:blip r:embed="rId3">
            <a:alphaModFix/>
          </a:blip>
          <a:srcRect l="20097" t="24835" r="14534" b="35589"/>
          <a:stretch/>
        </p:blipFill>
        <p:spPr>
          <a:xfrm>
            <a:off x="1818610" y="1221069"/>
            <a:ext cx="2632773" cy="212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7"/>
          <p:cNvPicPr preferRelativeResize="0"/>
          <p:nvPr/>
        </p:nvPicPr>
        <p:blipFill rotWithShape="1">
          <a:blip r:embed="rId4">
            <a:alphaModFix/>
          </a:blip>
          <a:srcRect l="13858" t="11285" r="10439"/>
          <a:stretch/>
        </p:blipFill>
        <p:spPr>
          <a:xfrm>
            <a:off x="7842573" y="1233964"/>
            <a:ext cx="2525744" cy="212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5">
            <a:alphaModFix/>
          </a:blip>
          <a:srcRect l="16066" t="11528" r="15022" b="20112"/>
          <a:stretch/>
        </p:blipFill>
        <p:spPr>
          <a:xfrm>
            <a:off x="4812777" y="1233965"/>
            <a:ext cx="2632772" cy="21252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7"/>
          <p:cNvGrpSpPr/>
          <p:nvPr/>
        </p:nvGrpSpPr>
        <p:grpSpPr>
          <a:xfrm>
            <a:off x="1663228" y="1225634"/>
            <a:ext cx="8705089" cy="2153573"/>
            <a:chOff x="1663228" y="1225634"/>
            <a:chExt cx="8705089" cy="2153573"/>
          </a:xfrm>
        </p:grpSpPr>
        <p:grpSp>
          <p:nvGrpSpPr>
            <p:cNvPr id="181" name="Google Shape;181;p7"/>
            <p:cNvGrpSpPr/>
            <p:nvPr/>
          </p:nvGrpSpPr>
          <p:grpSpPr>
            <a:xfrm>
              <a:off x="1663228" y="1225634"/>
              <a:ext cx="8705089" cy="2153573"/>
              <a:chOff x="1674785" y="1266269"/>
              <a:chExt cx="8705089" cy="2153573"/>
            </a:xfrm>
          </p:grpSpPr>
          <p:pic>
            <p:nvPicPr>
              <p:cNvPr id="182" name="Google Shape;182;p7"/>
              <p:cNvPicPr preferRelativeResize="0"/>
              <p:nvPr/>
            </p:nvPicPr>
            <p:blipFill rotWithShape="1">
              <a:blip r:embed="rId6">
                <a:alphaModFix/>
              </a:blip>
              <a:srcRect l="19152" t="14070" r="33748" b="38255"/>
              <a:stretch/>
            </p:blipFill>
            <p:spPr>
              <a:xfrm>
                <a:off x="1674785" y="1267542"/>
                <a:ext cx="2799471" cy="21252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 rotWithShape="1">
              <a:blip r:embed="rId7">
                <a:alphaModFix/>
              </a:blip>
              <a:srcRect l="5724" r="4994" b="1580"/>
              <a:stretch/>
            </p:blipFill>
            <p:spPr>
              <a:xfrm>
                <a:off x="7775082" y="1266269"/>
                <a:ext cx="2604792" cy="21535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84" name="Google Shape;184;p7"/>
            <p:cNvPicPr preferRelativeResize="0"/>
            <p:nvPr/>
          </p:nvPicPr>
          <p:blipFill rotWithShape="1">
            <a:blip r:embed="rId8">
              <a:alphaModFix/>
            </a:blip>
            <a:srcRect l="18565" t="11754" r="21589" b="26564"/>
            <a:stretch/>
          </p:blipFill>
          <p:spPr>
            <a:xfrm>
              <a:off x="4682629" y="1241073"/>
              <a:ext cx="2849650" cy="21381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5" name="Google Shape;185;p7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86" name="Google Shape;186;p7"/>
          <p:cNvGrpSpPr/>
          <p:nvPr/>
        </p:nvGrpSpPr>
        <p:grpSpPr>
          <a:xfrm>
            <a:off x="1663225" y="1322200"/>
            <a:ext cx="8928575" cy="2051688"/>
            <a:chOff x="1663225" y="1322200"/>
            <a:chExt cx="8928575" cy="2051688"/>
          </a:xfrm>
        </p:grpSpPr>
        <p:cxnSp>
          <p:nvCxnSpPr>
            <p:cNvPr id="187" name="Google Shape;187;p7"/>
            <p:cNvCxnSpPr/>
            <p:nvPr/>
          </p:nvCxnSpPr>
          <p:spPr>
            <a:xfrm>
              <a:off x="2150500" y="2502700"/>
              <a:ext cx="457800" cy="4215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7"/>
            <p:cNvCxnSpPr/>
            <p:nvPr/>
          </p:nvCxnSpPr>
          <p:spPr>
            <a:xfrm flipH="1">
              <a:off x="2853175" y="2644400"/>
              <a:ext cx="1059900" cy="3222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9" name="Google Shape;189;p7"/>
            <p:cNvSpPr txBox="1"/>
            <p:nvPr/>
          </p:nvSpPr>
          <p:spPr>
            <a:xfrm>
              <a:off x="3193375" y="2767525"/>
              <a:ext cx="1059900" cy="44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Times New Roman"/>
                  <a:ea typeface="Times New Roman"/>
                  <a:cs typeface="Times New Roman"/>
                  <a:sym typeface="Times New Roman"/>
                </a:rPr>
                <a:t>21mm</a:t>
              </a:r>
              <a:endParaRPr sz="2000" b="1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0" name="Google Shape;190;p7"/>
            <p:cNvSpPr txBox="1"/>
            <p:nvPr/>
          </p:nvSpPr>
          <p:spPr>
            <a:xfrm>
              <a:off x="1663225" y="2580650"/>
              <a:ext cx="1059900" cy="44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Times New Roman"/>
                  <a:ea typeface="Times New Roman"/>
                  <a:cs typeface="Times New Roman"/>
                  <a:sym typeface="Times New Roman"/>
                </a:rPr>
                <a:t>15mm</a:t>
              </a:r>
              <a:endParaRPr sz="2000" b="1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91" name="Google Shape;191;p7"/>
            <p:cNvCxnSpPr/>
            <p:nvPr/>
          </p:nvCxnSpPr>
          <p:spPr>
            <a:xfrm rot="10800000">
              <a:off x="5382729" y="2767532"/>
              <a:ext cx="781200" cy="3075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2" name="Google Shape;192;p7"/>
            <p:cNvSpPr txBox="1"/>
            <p:nvPr/>
          </p:nvSpPr>
          <p:spPr>
            <a:xfrm>
              <a:off x="4983313" y="2767525"/>
              <a:ext cx="1059900" cy="44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Times New Roman"/>
                  <a:ea typeface="Times New Roman"/>
                  <a:cs typeface="Times New Roman"/>
                  <a:sym typeface="Times New Roman"/>
                </a:rPr>
                <a:t>20mm</a:t>
              </a:r>
              <a:endParaRPr sz="2000" b="1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93" name="Google Shape;193;p7"/>
            <p:cNvCxnSpPr/>
            <p:nvPr/>
          </p:nvCxnSpPr>
          <p:spPr>
            <a:xfrm rot="10800000" flipH="1">
              <a:off x="6004829" y="1782407"/>
              <a:ext cx="12000" cy="7203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4" name="Google Shape;194;p7"/>
            <p:cNvSpPr txBox="1"/>
            <p:nvPr/>
          </p:nvSpPr>
          <p:spPr>
            <a:xfrm>
              <a:off x="5104025" y="1842100"/>
              <a:ext cx="1059900" cy="44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Times New Roman"/>
                  <a:ea typeface="Times New Roman"/>
                  <a:cs typeface="Times New Roman"/>
                  <a:sym typeface="Times New Roman"/>
                </a:rPr>
                <a:t>20mm</a:t>
              </a:r>
              <a:endParaRPr sz="2000" b="1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95" name="Google Shape;195;p7"/>
            <p:cNvCxnSpPr/>
            <p:nvPr/>
          </p:nvCxnSpPr>
          <p:spPr>
            <a:xfrm flipH="1">
              <a:off x="9279275" y="2637550"/>
              <a:ext cx="648600" cy="4566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7"/>
            <p:cNvCxnSpPr/>
            <p:nvPr/>
          </p:nvCxnSpPr>
          <p:spPr>
            <a:xfrm>
              <a:off x="9311650" y="1553400"/>
              <a:ext cx="712500" cy="5493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7" name="Google Shape;197;p7"/>
            <p:cNvSpPr txBox="1"/>
            <p:nvPr/>
          </p:nvSpPr>
          <p:spPr>
            <a:xfrm>
              <a:off x="9531900" y="1322200"/>
              <a:ext cx="1059900" cy="44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Times New Roman"/>
                  <a:ea typeface="Times New Roman"/>
                  <a:cs typeface="Times New Roman"/>
                  <a:sym typeface="Times New Roman"/>
                </a:rPr>
                <a:t>26mm</a:t>
              </a:r>
              <a:endParaRPr sz="2000" b="1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8" name="Google Shape;198;p7"/>
            <p:cNvSpPr txBox="1"/>
            <p:nvPr/>
          </p:nvSpPr>
          <p:spPr>
            <a:xfrm>
              <a:off x="9424075" y="2924188"/>
              <a:ext cx="1059900" cy="44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Times New Roman"/>
                  <a:ea typeface="Times New Roman"/>
                  <a:cs typeface="Times New Roman"/>
                  <a:sym typeface="Times New Roman"/>
                </a:rPr>
                <a:t>23mm</a:t>
              </a:r>
              <a:endParaRPr sz="2000" b="1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"/>
          <p:cNvSpPr txBox="1">
            <a:spLocks noGrp="1"/>
          </p:cNvSpPr>
          <p:nvPr>
            <p:ph type="title"/>
          </p:nvPr>
        </p:nvSpPr>
        <p:spPr>
          <a:xfrm>
            <a:off x="1366498" y="304181"/>
            <a:ext cx="9459000" cy="1188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3200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IN THE FUTURE, WE PLAN TO SYNTHESIZE MAGNETIC NANOPARTICLES USING POTATOES</a:t>
            </a:r>
            <a:endParaRPr sz="3200"/>
          </a:p>
        </p:txBody>
      </p:sp>
      <p:sp>
        <p:nvSpPr>
          <p:cNvPr id="204" name="Google Shape;204;p9"/>
          <p:cNvSpPr/>
          <p:nvPr/>
        </p:nvSpPr>
        <p:spPr>
          <a:xfrm>
            <a:off x="0" y="6211800"/>
            <a:ext cx="5666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Ji, Z.; Yan, C.; Yu, B.; Wang, X.; Zhou, F. Multimaterials 3D Printing for Free Assembly Manufacturing of Magnetic Driving Soft Actuator. </a:t>
            </a:r>
            <a:r>
              <a:rPr lang="en-US" sz="120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Adv. Mater. Interfaces</a:t>
            </a: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2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2017</a:t>
            </a: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US" sz="120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4</a:t>
            </a: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(22), 1–6. https://doi.org/10.1002/admi.201700629.</a:t>
            </a:r>
            <a:endParaRPr/>
          </a:p>
        </p:txBody>
      </p:sp>
      <p:sp>
        <p:nvSpPr>
          <p:cNvPr id="205" name="Google Shape;205;p9"/>
          <p:cNvSpPr txBox="1"/>
          <p:nvPr/>
        </p:nvSpPr>
        <p:spPr>
          <a:xfrm>
            <a:off x="2501825" y="5250125"/>
            <a:ext cx="71241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addition of magnetic nanoparticles could provide a source for the light to scatter...this would not be good for printing purposes.</a:t>
            </a:r>
            <a:endParaRPr/>
          </a:p>
        </p:txBody>
      </p:sp>
      <p:sp>
        <p:nvSpPr>
          <p:cNvPr id="206" name="Google Shape;206;p9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07" name="Google Shape;207;p9"/>
          <p:cNvGrpSpPr/>
          <p:nvPr/>
        </p:nvGrpSpPr>
        <p:grpSpPr>
          <a:xfrm>
            <a:off x="2074932" y="1827046"/>
            <a:ext cx="8042132" cy="3203914"/>
            <a:chOff x="1983642" y="1827046"/>
            <a:chExt cx="8042132" cy="3203914"/>
          </a:xfrm>
        </p:grpSpPr>
        <p:pic>
          <p:nvPicPr>
            <p:cNvPr id="208" name="Google Shape;208;p9"/>
            <p:cNvPicPr preferRelativeResize="0"/>
            <p:nvPr/>
          </p:nvPicPr>
          <p:blipFill rotWithShape="1">
            <a:blip r:embed="rId3">
              <a:alphaModFix/>
            </a:blip>
            <a:srcRect l="75481" t="65885" r="15722" b="14207"/>
            <a:stretch/>
          </p:blipFill>
          <p:spPr>
            <a:xfrm>
              <a:off x="1983642" y="1827046"/>
              <a:ext cx="2518115" cy="32039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7140" y="1827050"/>
              <a:ext cx="3838635" cy="3203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"/>
          <p:cNvSpPr txBox="1">
            <a:spLocks noGrp="1"/>
          </p:cNvSpPr>
          <p:nvPr>
            <p:ph type="title"/>
          </p:nvPr>
        </p:nvSpPr>
        <p:spPr>
          <a:xfrm>
            <a:off x="1366498" y="332281"/>
            <a:ext cx="9459000" cy="1188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3200"/>
              <a:t>PREVIOUS RESEARCH SHOWS PARTICLE SIZE IS NOT AN ISSUE!</a:t>
            </a:r>
            <a:endParaRPr sz="3200"/>
          </a:p>
        </p:txBody>
      </p:sp>
      <p:pic>
        <p:nvPicPr>
          <p:cNvPr id="215" name="Google Shape;215;p8"/>
          <p:cNvPicPr preferRelativeResize="0"/>
          <p:nvPr/>
        </p:nvPicPr>
        <p:blipFill rotWithShape="1">
          <a:blip r:embed="rId3">
            <a:alphaModFix/>
          </a:blip>
          <a:srcRect l="24576" t="41251" r="23730" b="28990"/>
          <a:stretch/>
        </p:blipFill>
        <p:spPr>
          <a:xfrm>
            <a:off x="1885394" y="2094293"/>
            <a:ext cx="8421209" cy="272561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8"/>
          <p:cNvSpPr/>
          <p:nvPr/>
        </p:nvSpPr>
        <p:spPr>
          <a:xfrm>
            <a:off x="0" y="6211669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Sharma, R. K.; Yadav, S.; Gupta, R.; Arora, G. Synthesis of Magnetic Nanoparticles Using Potato Extract for Dye Degradation: A Green Chemistry Experiment. </a:t>
            </a:r>
            <a:r>
              <a:rPr lang="en-US" sz="120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J. Chem. Educ.</a:t>
            </a: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2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2019</a:t>
            </a: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US" sz="120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96</a:t>
            </a: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(12), 3038–3044. https://doi.org/10.1021/acs.jchemed.9b00384.</a:t>
            </a:r>
            <a:endParaRPr/>
          </a:p>
        </p:txBody>
      </p:sp>
      <p:sp>
        <p:nvSpPr>
          <p:cNvPr id="217" name="Google Shape;217;p8"/>
          <p:cNvSpPr txBox="1"/>
          <p:nvPr/>
        </p:nvSpPr>
        <p:spPr>
          <a:xfrm>
            <a:off x="2566048" y="5057000"/>
            <a:ext cx="70599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These transmission electron microscope images instill great confidence that the light will not be scattered!</a:t>
            </a:r>
            <a:endParaRPr/>
          </a:p>
        </p:txBody>
      </p:sp>
      <p:sp>
        <p:nvSpPr>
          <p:cNvPr id="218" name="Google Shape;218;p8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724</Words>
  <Application>Microsoft Office PowerPoint</Application>
  <PresentationFormat>Widescreen</PresentationFormat>
  <Paragraphs>47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Gill Sans</vt:lpstr>
      <vt:lpstr>Arial</vt:lpstr>
      <vt:lpstr>Times New Roman</vt:lpstr>
      <vt:lpstr>Calibri</vt:lpstr>
      <vt:lpstr>Parcel</vt:lpstr>
      <vt:lpstr>Parcel</vt:lpstr>
      <vt:lpstr>3-D PRINTED MICROCILIA FOR THE REMOVAL OF BIOFILM</vt:lpstr>
      <vt:lpstr>BIOFILM CAN CAUSE HARM TO THE SPACECRAFT AND THOSE ON IT</vt:lpstr>
      <vt:lpstr>HOW CAN WE REDUCE THIS BUILD UP?</vt:lpstr>
      <vt:lpstr>PRINTING WITH RESIN</vt:lpstr>
      <vt:lpstr>THE NUMBER ONE ISSUE WAS RESIN TEMPERATURE… </vt:lpstr>
      <vt:lpstr>TO FIX THIS ISSUE…</vt:lpstr>
      <vt:lpstr>…HEATING THE RESIN RESULTED IN SUCCESSFUL PRINTS</vt:lpstr>
      <vt:lpstr>IN THE FUTURE, WE PLAN TO SYNTHESIZE MAGNETIC NANOPARTICLES USING POTATOES</vt:lpstr>
      <vt:lpstr>PREVIOUS RESEARCH SHOWS PARTICLE SIZE IS NOT AN ISSUE!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3-D PRINTED MICROCILIA FOR THE REMOVAL OF BIOFILM</dc:title>
  <dc:creator>Tiphanie Pfefferle</dc:creator>
  <cp:lastModifiedBy>Tiphanie Pfefferle</cp:lastModifiedBy>
  <cp:revision>1</cp:revision>
  <dcterms:created xsi:type="dcterms:W3CDTF">2020-02-22T01:29:53Z</dcterms:created>
  <dcterms:modified xsi:type="dcterms:W3CDTF">2020-04-03T18:38:34Z</dcterms:modified>
</cp:coreProperties>
</file>